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40"/>
  </p:notesMasterIdLst>
  <p:handoutMasterIdLst>
    <p:handoutMasterId r:id="rId41"/>
  </p:handoutMasterIdLst>
  <p:sldIdLst>
    <p:sldId id="256" r:id="rId3"/>
    <p:sldId id="10784" r:id="rId4"/>
    <p:sldId id="11048" r:id="rId5"/>
    <p:sldId id="10785" r:id="rId6"/>
    <p:sldId id="10786" r:id="rId7"/>
    <p:sldId id="10788" r:id="rId8"/>
    <p:sldId id="10789" r:id="rId9"/>
    <p:sldId id="10790" r:id="rId10"/>
    <p:sldId id="10791" r:id="rId11"/>
    <p:sldId id="10795" r:id="rId12"/>
    <p:sldId id="10796" r:id="rId13"/>
    <p:sldId id="10797" r:id="rId14"/>
    <p:sldId id="10794" r:id="rId15"/>
    <p:sldId id="10806" r:id="rId16"/>
    <p:sldId id="10807" r:id="rId17"/>
    <p:sldId id="10792" r:id="rId18"/>
    <p:sldId id="10808" r:id="rId19"/>
    <p:sldId id="10810" r:id="rId20"/>
    <p:sldId id="10811" r:id="rId21"/>
    <p:sldId id="10812" r:id="rId22"/>
    <p:sldId id="10813" r:id="rId23"/>
    <p:sldId id="10809" r:id="rId24"/>
    <p:sldId id="10814" r:id="rId25"/>
    <p:sldId id="10815" r:id="rId26"/>
    <p:sldId id="10816" r:id="rId27"/>
    <p:sldId id="10817" r:id="rId28"/>
    <p:sldId id="10818" r:id="rId29"/>
    <p:sldId id="10819" r:id="rId30"/>
    <p:sldId id="10798" r:id="rId31"/>
    <p:sldId id="10799" r:id="rId32"/>
    <p:sldId id="10800" r:id="rId33"/>
    <p:sldId id="10801" r:id="rId34"/>
    <p:sldId id="10802" r:id="rId35"/>
    <p:sldId id="10803" r:id="rId36"/>
    <p:sldId id="10804" r:id="rId37"/>
    <p:sldId id="10805" r:id="rId38"/>
    <p:sldId id="10698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  <p15:guide id="5" orient="horz" pos="142" userDrawn="1">
          <p15:clr>
            <a:srgbClr val="A4A3A4"/>
          </p15:clr>
        </p15:guide>
        <p15:guide id="7" pos="1104" userDrawn="1">
          <p15:clr>
            <a:srgbClr val="A4A3A4"/>
          </p15:clr>
        </p15:guide>
        <p15:guide id="8" pos="6552" userDrawn="1">
          <p15:clr>
            <a:srgbClr val="A4A3A4"/>
          </p15:clr>
        </p15:guide>
        <p15:guide id="9" orient="horz" pos="4156" userDrawn="1">
          <p15:clr>
            <a:srgbClr val="A4A3A4"/>
          </p15:clr>
        </p15:guide>
        <p15:guide id="10" pos="3727" userDrawn="1">
          <p15:clr>
            <a:srgbClr val="A4A3A4"/>
          </p15:clr>
        </p15:guide>
        <p15:guide id="11" pos="3953" userDrawn="1">
          <p15:clr>
            <a:srgbClr val="A4A3A4"/>
          </p15:clr>
        </p15:guide>
        <p15:guide id="12" orient="horz" pos="2387" userDrawn="1">
          <p15:clr>
            <a:srgbClr val="A4A3A4"/>
          </p15:clr>
        </p15:guide>
        <p15:guide id="13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  <p:cmAuthor id="2" name="Microsoft Office 用户" initials="Office [2]" lastIdx="1" clrIdx="1"/>
  <p:cmAuthor id="3" name="Microsoft Office 用户" initials="Office [2] [2]" lastIdx="1" clrIdx="2"/>
  <p:cmAuthor id="4" name="Yin Tian Xiao" initials="YTX" lastIdx="5" clrIdx="3">
    <p:extLst>
      <p:ext uri="{19B8F6BF-5375-455C-9EA6-DF929625EA0E}">
        <p15:presenceInfo xmlns:p15="http://schemas.microsoft.com/office/powerpoint/2012/main" userId="c222b2c70ea42b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546A"/>
    <a:srgbClr val="FFFFFF"/>
    <a:srgbClr val="123F55"/>
    <a:srgbClr val="0096FF"/>
    <a:srgbClr val="8064A2"/>
    <a:srgbClr val="1B7DD8"/>
    <a:srgbClr val="333F50"/>
    <a:srgbClr val="3397D8"/>
    <a:srgbClr val="B73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89145" autoAdjust="0"/>
  </p:normalViewPr>
  <p:slideViewPr>
    <p:cSldViewPr snapToGrid="0" showGuides="1">
      <p:cViewPr varScale="1">
        <p:scale>
          <a:sx n="76" d="100"/>
          <a:sy n="76" d="100"/>
        </p:scale>
        <p:origin x="810" y="54"/>
      </p:cViewPr>
      <p:guideLst>
        <p:guide pos="3840"/>
        <p:guide pos="257"/>
        <p:guide pos="7423"/>
        <p:guide orient="horz" pos="142"/>
        <p:guide pos="1104"/>
        <p:guide pos="6552"/>
        <p:guide orient="horz" pos="4156"/>
        <p:guide pos="3727"/>
        <p:guide pos="3953"/>
        <p:guide orient="horz" pos="2387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664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BF109-3578-1F44-8E01-E1AA5F192E4C}" type="datetimeFigureOut">
              <a:rPr kumimoji="1" lang="zh-CN" altLang="en-US" smtClean="0"/>
              <a:t>2019/10/28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414C-5ABF-E34B-9D98-31AAC1C463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908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20C6829-321E-41E1-857F-40254F85B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3D2EC-2C04-41FE-B1EF-0E1F6C4218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3927-3CED-4B1B-BF64-BAA464F67F6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15E55B99-996F-4085-98B5-A696FF8F4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29E8148-59D4-43F3-8CA5-365088DFD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1417D5-D102-4048-9FDD-807CE63B43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0B9C6A-7A5A-4FE5-9D1D-C8408E1A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9EDF5-FFBA-46F6-8F2B-6802F7A5B6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84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Jupyter</a:t>
            </a:r>
            <a:r>
              <a:rPr lang="zh-CN" altLang="en-US" dirty="0"/>
              <a:t>里面实现，前面加叹号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2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34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075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312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005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86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163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工作流程如下：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在工作目录中修改文件。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暂存文件，将文件的快照放入暂存区域。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提交更新，找到暂存区域的文件，将快照永久性存储到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仓库目录。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15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34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表示全部添加进去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60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/>
                </a:solidFill>
              </a:rPr>
              <a:t>给你讲授学习算法就好像给你一套工具，相比于提供工具，可能更重要的，是教你如何使用这些工具。你拥有这些工具，但更重要的是，你要学会如何恰当地使用这些工具。</a:t>
            </a:r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zh-CN" altLang="en-US" sz="1200">
                <a:solidFill>
                  <a:schemeClr val="tx1"/>
                </a:solidFill>
              </a:rPr>
              <a:t>足球</a:t>
            </a:r>
            <a:r>
              <a:rPr lang="zh-CN" altLang="en-US" sz="1200" dirty="0">
                <a:solidFill>
                  <a:schemeClr val="tx1"/>
                </a:solidFill>
              </a:rPr>
              <a:t>的例子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46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70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7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372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39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47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人工智能项目的开发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问题定义与描述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数据收集与标记（数据预处理与特征工程）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性能评估指标入门 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的确定</a:t>
            </a:r>
            <a:endParaRPr lang="en-US" altLang="zh-CN" b="0" dirty="0"/>
          </a:p>
          <a:p>
            <a:r>
              <a:rPr lang="zh-CN" altLang="en-US" b="0" dirty="0"/>
              <a:t>整个课程设计也是运用了深度学习的策略，体现时序</a:t>
            </a:r>
            <a:endParaRPr lang="en-US" altLang="zh-CN" b="0" dirty="0"/>
          </a:p>
          <a:p>
            <a:r>
              <a:rPr lang="zh-CN" altLang="en-US" b="0" dirty="0"/>
              <a:t>计算机视觉（人脸识别）和</a:t>
            </a:r>
            <a:r>
              <a:rPr lang="en-US" altLang="zh-CN" b="0" dirty="0"/>
              <a:t>NLP</a:t>
            </a:r>
            <a:r>
              <a:rPr lang="zh-CN" altLang="en-US" b="0" dirty="0"/>
              <a:t>（智能音箱）是两大真正的商用人工智能应用</a:t>
            </a:r>
            <a:endParaRPr 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3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8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1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简而言之，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 Notebook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是以网页的形式打开，可以在网页页面中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编写代码和运行代码，代码的运行结果也会直接在代码块下显示。如在编程过程中需要编写说明文档，可在同一个页面中直接编写，便于作及时的说明和解释。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 Notebook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，最蛋疼的地方在于，有些数据分析的中间结果，我还的重新跑代码，然后把结果弄到文档里给客户看。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071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10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D9EDF5-FFBA-46F6-8F2B-6802F7A5B6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90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浏览器用</a:t>
            </a:r>
            <a:r>
              <a:rPr lang="en-US" altLang="zh-CN" dirty="0"/>
              <a:t>Chrome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9EDF5-FFBA-46F6-8F2B-6802F7A5B6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7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11446950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2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4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027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36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8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9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094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239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222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1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515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313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415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天空, 户外, 建筑物, 工厂&#10;&#10;已生成极高可信度的说明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1"/>
            <a:ext cx="12206512" cy="685800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3347"/>
            <a:ext cx="12206512" cy="6861347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斜纹 10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9172" y="271429"/>
            <a:ext cx="2504289" cy="6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82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" y="-3346"/>
            <a:ext cx="2366311" cy="1187910"/>
            <a:chOff x="-2" y="-3347"/>
            <a:chExt cx="6837220" cy="3432347"/>
          </a:xfrm>
        </p:grpSpPr>
        <p:sp>
          <p:nvSpPr>
            <p:cNvPr id="4" name="斜纹 3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斜纹 4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72525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72525" y="800101"/>
            <a:ext cx="11446950" cy="29655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Segoe UI" panose="020B0502040204020203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886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-10918" y="178593"/>
            <a:ext cx="12213836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sz="4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40281" y="1946672"/>
            <a:ext cx="11711439" cy="401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marR="0" lvl="0" indent="-418465" algn="l" rtl="0">
              <a:lnSpc>
                <a:spcPct val="10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sz="2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-3860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685800" marR="0" lvl="2" indent="-3860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914400" marR="0" lvl="3" indent="-3860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143000" marR="0" lvl="4" indent="-3860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sz="25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371600" marR="0" lvl="5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 panose="020B0604020202020204"/>
              <a:buChar char="•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600200" marR="0" lvl="6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 panose="020B0604020202020204"/>
              <a:buChar char="•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828800" marR="0" lvl="7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 panose="020B0604020202020204"/>
              <a:buChar char="•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2057400" marR="0" lvl="8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 panose="020B0604020202020204"/>
              <a:buChar char="•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8286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 &amp; Sub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3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7950" cy="23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sz="58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 panose="020B0604020202020204"/>
              <a:buNone/>
              <a:defRPr sz="4000" b="1" i="0" u="none" strike="noStrike" cap="none">
                <a:solidFill>
                  <a:srgbClr val="53535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3" name="Google Shape;323;p83"/>
          <p:cNvSpPr txBox="1">
            <a:spLocks noGrp="1"/>
          </p:cNvSpPr>
          <p:nvPr>
            <p:ph type="body" idx="1"/>
          </p:nvPr>
        </p:nvSpPr>
        <p:spPr>
          <a:xfrm>
            <a:off x="2416969" y="3536156"/>
            <a:ext cx="7357950" cy="7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22860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200" marR="0" lvl="1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685800" marR="0" lvl="2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914400" marR="0" lvl="3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143000" marR="0" lvl="4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sz="255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1371600" marR="0" lvl="5" indent="-3175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600200" marR="0" lvl="6" indent="-3175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828800" marR="0" lvl="7" indent="-3175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2057400" marR="0" lvl="8" indent="-317500" algn="l" rtl="0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sz="3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4" name="Google Shape;324;p83"/>
          <p:cNvSpPr txBox="1">
            <a:spLocks noGrp="1"/>
          </p:cNvSpPr>
          <p:nvPr>
            <p:ph type="sldNum" idx="12"/>
          </p:nvPr>
        </p:nvSpPr>
        <p:spPr>
          <a:xfrm>
            <a:off x="5976441" y="6509742"/>
            <a:ext cx="230400" cy="24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00" tIns="71400" rIns="71400" bIns="714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766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011694" y="0"/>
            <a:ext cx="6180306" cy="685800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3686580"/>
            <a:ext cx="4494179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513566"/>
            <a:ext cx="4494179" cy="16342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19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斜纹 9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斜纹 5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877438" y="52342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877438" y="2982630"/>
            <a:ext cx="8437124" cy="30846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200" baseline="0">
                <a:solidFill>
                  <a:schemeClr val="bg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69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天空, 户外, 建筑物, 工厂&#10;&#10;已生成极高可信度的说明">
            <a:extLst>
              <a:ext uri="{FF2B5EF4-FFF2-40B4-BE49-F238E27FC236}">
                <a16:creationId xmlns:a16="http://schemas.microsoft.com/office/drawing/2014/main" id="{08420A93-622E-459C-905F-EB1190B1F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06512" cy="685800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3347"/>
            <a:ext cx="12206512" cy="6861347"/>
          </a:xfrm>
          <a:prstGeom prst="rect">
            <a:avLst/>
          </a:prstGeom>
          <a:gradFill>
            <a:gsLst>
              <a:gs pos="0">
                <a:schemeClr val="bg1">
                  <a:alpha val="77000"/>
                </a:schemeClr>
              </a:gs>
              <a:gs pos="90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斜纹 10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89498" y="3073805"/>
            <a:ext cx="8437124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2">
                    <a:lumMod val="75000"/>
                  </a:schemeClr>
                </a:solidFill>
                <a:latin typeface="STKaiti" charset="-122"/>
                <a:ea typeface="STKaiti" charset="-122"/>
                <a:cs typeface="STKaiti" charset="-122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0A8838-8568-43B4-B07B-2631DE5945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9172" y="271429"/>
            <a:ext cx="2504289" cy="6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78382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7" y="4068791"/>
            <a:ext cx="6216197" cy="7491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97667" y="4895778"/>
            <a:ext cx="6216197" cy="131573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grpSp>
        <p:nvGrpSpPr>
          <p:cNvPr id="2" name="组 1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6" name="斜纹 5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斜纹 6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62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3479896" y="226697"/>
            <a:ext cx="5232209" cy="573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tx2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3479896" y="800101"/>
            <a:ext cx="5232209" cy="29655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>
                    <a:lumMod val="6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 userDrawn="1"/>
        </p:nvGrpSpPr>
        <p:grpSpPr>
          <a:xfrm rot="10800000">
            <a:off x="4343400" y="2067789"/>
            <a:ext cx="7848600" cy="4790209"/>
            <a:chOff x="-2" y="-3347"/>
            <a:chExt cx="6837220" cy="3432347"/>
          </a:xfrm>
        </p:grpSpPr>
        <p:sp>
          <p:nvSpPr>
            <p:cNvPr id="15" name="斜纹 14"/>
            <p:cNvSpPr/>
            <p:nvPr userDrawn="1"/>
          </p:nvSpPr>
          <p:spPr>
            <a:xfrm>
              <a:off x="-1" y="1"/>
              <a:ext cx="6837219" cy="2383276"/>
            </a:xfrm>
            <a:prstGeom prst="diagStripe">
              <a:avLst>
                <a:gd name="adj" fmla="val 53607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斜纹 15"/>
            <p:cNvSpPr/>
            <p:nvPr userDrawn="1"/>
          </p:nvSpPr>
          <p:spPr>
            <a:xfrm>
              <a:off x="-2" y="-3347"/>
              <a:ext cx="4842166" cy="3432347"/>
            </a:xfrm>
            <a:prstGeom prst="diagStripe">
              <a:avLst>
                <a:gd name="adj" fmla="val 47645"/>
              </a:avLst>
            </a:prstGeom>
            <a:solidFill>
              <a:schemeClr val="tx2">
                <a:lumMod val="50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16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斜纹 5"/>
          <p:cNvSpPr/>
          <p:nvPr userDrawn="1"/>
        </p:nvSpPr>
        <p:spPr>
          <a:xfrm>
            <a:off x="0" y="2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斜纹 6"/>
          <p:cNvSpPr/>
          <p:nvPr userDrawn="1"/>
        </p:nvSpPr>
        <p:spPr>
          <a:xfrm>
            <a:off x="-2" y="-3346"/>
            <a:ext cx="4842167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797668" y="3686582"/>
            <a:ext cx="5666027" cy="7491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100">
                <a:solidFill>
                  <a:schemeClr val="tx2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charset="0"/>
              </a:defRPr>
            </a:lvl1pPr>
            <a:lvl2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0A8838-8568-43B4-B07B-2631DE594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9172" y="271429"/>
            <a:ext cx="2504289" cy="6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18484C5-8510-D244-90C9-0C57C39E0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-6693"/>
            <a:ext cx="12206512" cy="6861347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斜纹 10"/>
          <p:cNvSpPr/>
          <p:nvPr userDrawn="1"/>
        </p:nvSpPr>
        <p:spPr>
          <a:xfrm>
            <a:off x="-1" y="1"/>
            <a:ext cx="6837219" cy="2383276"/>
          </a:xfrm>
          <a:prstGeom prst="diagStripe">
            <a:avLst>
              <a:gd name="adj" fmla="val 53607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/>
          <p:cNvSpPr/>
          <p:nvPr userDrawn="1"/>
        </p:nvSpPr>
        <p:spPr>
          <a:xfrm>
            <a:off x="-2" y="-3347"/>
            <a:ext cx="4842166" cy="3432347"/>
          </a:xfrm>
          <a:prstGeom prst="diagStripe">
            <a:avLst>
              <a:gd name="adj" fmla="val 47645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2"/>
          <p:cNvSpPr/>
          <p:nvPr userDrawn="1"/>
        </p:nvSpPr>
        <p:spPr>
          <a:xfrm rot="10800000">
            <a:off x="5496130" y="3167902"/>
            <a:ext cx="6695861" cy="3686751"/>
          </a:xfrm>
          <a:prstGeom prst="diagStripe">
            <a:avLst>
              <a:gd name="adj" fmla="val 45899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斜纹 13"/>
          <p:cNvSpPr/>
          <p:nvPr userDrawn="1"/>
        </p:nvSpPr>
        <p:spPr>
          <a:xfrm rot="10800000">
            <a:off x="2722418" y="4478038"/>
            <a:ext cx="9469582" cy="2379961"/>
          </a:xfrm>
          <a:prstGeom prst="diagStripe">
            <a:avLst>
              <a:gd name="adj" fmla="val 50162"/>
            </a:avLst>
          </a:prstGeom>
          <a:solidFill>
            <a:schemeClr val="tx2">
              <a:lumMod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72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CD2B624-8727-4D8F-A2C6-D3F1A81AABCB}"/>
              </a:ext>
            </a:extLst>
          </p:cNvPr>
          <p:cNvGrpSpPr/>
          <p:nvPr userDrawn="1"/>
        </p:nvGrpSpPr>
        <p:grpSpPr>
          <a:xfrm>
            <a:off x="31750" y="-374903"/>
            <a:ext cx="1476269" cy="314687"/>
            <a:chOff x="0" y="-406653"/>
            <a:chExt cx="1476269" cy="31468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B31290-D905-44D8-9232-12BDD1BF0654}"/>
                </a:ext>
              </a:extLst>
            </p:cNvPr>
            <p:cNvSpPr/>
            <p:nvPr/>
          </p:nvSpPr>
          <p:spPr>
            <a:xfrm>
              <a:off x="0" y="-406653"/>
              <a:ext cx="314687" cy="314687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07399A-E99E-490E-B27C-E5F00C13E6DD}"/>
                </a:ext>
              </a:extLst>
            </p:cNvPr>
            <p:cNvSpPr/>
            <p:nvPr/>
          </p:nvSpPr>
          <p:spPr>
            <a:xfrm>
              <a:off x="1161582" y="-406653"/>
              <a:ext cx="314687" cy="314687"/>
            </a:xfrm>
            <a:prstGeom prst="rect">
              <a:avLst/>
            </a:prstGeom>
            <a:solidFill>
              <a:srgbClr val="002D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4025A2A-26A6-4E6D-B168-F83FE7079CD4}"/>
                </a:ext>
              </a:extLst>
            </p:cNvPr>
            <p:cNvSpPr/>
            <p:nvPr/>
          </p:nvSpPr>
          <p:spPr>
            <a:xfrm>
              <a:off x="387194" y="-406653"/>
              <a:ext cx="314687" cy="314687"/>
            </a:xfrm>
            <a:prstGeom prst="rect">
              <a:avLst/>
            </a:prstGeom>
            <a:solidFill>
              <a:srgbClr val="57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1D8CA7C-0309-48ED-8C2B-C1B31BC46165}"/>
                </a:ext>
              </a:extLst>
            </p:cNvPr>
            <p:cNvSpPr/>
            <p:nvPr/>
          </p:nvSpPr>
          <p:spPr>
            <a:xfrm>
              <a:off x="774388" y="-406653"/>
              <a:ext cx="314687" cy="314687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6C645F-16CE-4207-B655-94A12E27C2FA}"/>
              </a:ext>
            </a:extLst>
          </p:cNvPr>
          <p:cNvGrpSpPr/>
          <p:nvPr userDrawn="1"/>
        </p:nvGrpSpPr>
        <p:grpSpPr>
          <a:xfrm>
            <a:off x="-387350" y="44450"/>
            <a:ext cx="339387" cy="1592560"/>
            <a:chOff x="-596900" y="673100"/>
            <a:chExt cx="339387" cy="159256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0C068F4-D656-4919-85BE-0DA4F3A632B7}"/>
                </a:ext>
              </a:extLst>
            </p:cNvPr>
            <p:cNvSpPr/>
            <p:nvPr userDrawn="1"/>
          </p:nvSpPr>
          <p:spPr>
            <a:xfrm>
              <a:off x="-596900" y="673100"/>
              <a:ext cx="339387" cy="311568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F3B8DAB-DE5B-4B71-911A-4A12871250D9}"/>
                </a:ext>
              </a:extLst>
            </p:cNvPr>
            <p:cNvSpPr/>
            <p:nvPr userDrawn="1"/>
          </p:nvSpPr>
          <p:spPr>
            <a:xfrm>
              <a:off x="-596900" y="1954092"/>
              <a:ext cx="339387" cy="311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A18D81-1DDC-4E85-AD52-174DEDA3DCDF}"/>
                </a:ext>
              </a:extLst>
            </p:cNvPr>
            <p:cNvSpPr/>
            <p:nvPr userDrawn="1"/>
          </p:nvSpPr>
          <p:spPr>
            <a:xfrm>
              <a:off x="-596900" y="1527094"/>
              <a:ext cx="339387" cy="31156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E2211E-F94F-493E-AEE5-90E0B4234000}"/>
                </a:ext>
              </a:extLst>
            </p:cNvPr>
            <p:cNvSpPr/>
            <p:nvPr userDrawn="1"/>
          </p:nvSpPr>
          <p:spPr>
            <a:xfrm>
              <a:off x="-596900" y="1100097"/>
              <a:ext cx="339387" cy="311568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48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A9EDC-3567-43B4-8873-D3D4C2FA1902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0C148-A74C-4F67-9483-4DABFC319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77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888/tre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rtal.azure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天空, 户外, 建筑物, 工厂&#10;&#10;已生成极高可信度的说明">
            <a:extLst>
              <a:ext uri="{FF2B5EF4-FFF2-40B4-BE49-F238E27FC236}">
                <a16:creationId xmlns:a16="http://schemas.microsoft.com/office/drawing/2014/main" id="{08420A93-622E-459C-905F-EB1190B1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06512" cy="68580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4000624-267B-49C6-9DF7-6D8F40B57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31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1A2C9E-E58D-4B5D-B544-968D46518A7C}"/>
              </a:ext>
            </a:extLst>
          </p:cNvPr>
          <p:cNvSpPr/>
          <p:nvPr/>
        </p:nvSpPr>
        <p:spPr>
          <a:xfrm>
            <a:off x="3208" y="4229974"/>
            <a:ext cx="12203304" cy="2231981"/>
          </a:xfrm>
          <a:prstGeom prst="rect">
            <a:avLst/>
          </a:prstGeom>
          <a:solidFill>
            <a:srgbClr val="BDD7E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100504-65B5-4F76-B21F-5E6791D11363}"/>
              </a:ext>
            </a:extLst>
          </p:cNvPr>
          <p:cNvSpPr txBox="1"/>
          <p:nvPr/>
        </p:nvSpPr>
        <p:spPr>
          <a:xfrm>
            <a:off x="371475" y="4621596"/>
            <a:ext cx="1066570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微软</a:t>
            </a:r>
            <a:r>
              <a:rPr lang="en-US" altLang="zh-CN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仪电人工智能高阶班培训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4B2F6B-A05E-4169-BE76-0CD64717A95B}"/>
              </a:ext>
            </a:extLst>
          </p:cNvPr>
          <p:cNvCxnSpPr/>
          <p:nvPr/>
        </p:nvCxnSpPr>
        <p:spPr>
          <a:xfrm>
            <a:off x="-10274" y="4332714"/>
            <a:ext cx="12192000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1F625B-267C-4EBB-81AC-E8C33CF0E451}"/>
              </a:ext>
            </a:extLst>
          </p:cNvPr>
          <p:cNvCxnSpPr/>
          <p:nvPr/>
        </p:nvCxnSpPr>
        <p:spPr>
          <a:xfrm>
            <a:off x="4238" y="6344736"/>
            <a:ext cx="12192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E1A94B1-2224-4164-A122-9FD84A0A572D}"/>
              </a:ext>
            </a:extLst>
          </p:cNvPr>
          <p:cNvCxnSpPr>
            <a:cxnSpLocks/>
          </p:cNvCxnSpPr>
          <p:nvPr/>
        </p:nvCxnSpPr>
        <p:spPr>
          <a:xfrm>
            <a:off x="676382" y="5437623"/>
            <a:ext cx="10961436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F222B1CE-2E62-1548-9CEC-A3F9E174E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17"/>
          <a:stretch/>
        </p:blipFill>
        <p:spPr>
          <a:xfrm>
            <a:off x="65880" y="-29888"/>
            <a:ext cx="3091587" cy="1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6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852759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24" y="1584846"/>
            <a:ext cx="11733039" cy="68750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 Notebook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是基于网页的用于交互计算的应用程序。其可被应用于全过程计算：开发、文档编写、运行代码和展示结果。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 Jupyter Notebook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官方介绍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实时代码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数学公式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758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937665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7122" y="2108844"/>
            <a:ext cx="11446950" cy="810335"/>
          </a:xfrm>
        </p:spPr>
        <p:txBody>
          <a:bodyPr/>
          <a:lstStyle/>
          <a:p>
            <a:pPr algn="l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建议使用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浏览器，在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中打开，网址为：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https://42.159.224.85:8000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Notebook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打开后，你会在顶部看到三个选项卡：</a:t>
            </a: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Running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Clusters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</a:pPr>
            <a:endPara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基本上列出了所有的文件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Running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显示你当前已经打开的终端和</a:t>
            </a: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Notebooks</a:t>
            </a:r>
          </a:p>
          <a:p>
            <a:pPr marL="1028700" lvl="1" indent="-342900" algn="l">
              <a:lnSpc>
                <a:spcPct val="12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Clusters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IPython</a:t>
            </a:r>
            <a:r>
              <a:rPr 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parallel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包提供，用于并行计算</a:t>
            </a:r>
            <a:endParaRPr 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6A91CB0-2B8C-47C4-9413-DC4496B5C4A4}"/>
              </a:ext>
            </a:extLst>
          </p:cNvPr>
          <p:cNvSpPr/>
          <p:nvPr/>
        </p:nvSpPr>
        <p:spPr>
          <a:xfrm>
            <a:off x="567122" y="1409228"/>
            <a:ext cx="9389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本次学习全程运行在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Jupyter Notebook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环境。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1D15AA-F413-4526-BEB5-700A76587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22" y="3218685"/>
            <a:ext cx="11237843" cy="15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F115BF-303C-4361-B904-604C61CD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1" y="1152737"/>
            <a:ext cx="11241998" cy="1597290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55B32975-6EC7-4946-9CEF-2D9D5BF09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719994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DB93A23-B21F-4287-B4C5-F814E9DAE0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6393BE3-1A3A-48A5-B6F1-462A466190D8}"/>
              </a:ext>
            </a:extLst>
          </p:cNvPr>
          <p:cNvCxnSpPr>
            <a:cxnSpLocks/>
          </p:cNvCxnSpPr>
          <p:nvPr/>
        </p:nvCxnSpPr>
        <p:spPr>
          <a:xfrm flipV="1">
            <a:off x="10747513" y="2670313"/>
            <a:ext cx="318052" cy="682487"/>
          </a:xfrm>
          <a:prstGeom prst="straightConnector1">
            <a:avLst/>
          </a:prstGeom>
          <a:ln w="44450">
            <a:solidFill>
              <a:srgbClr val="C0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B20D050-1F0F-4470-9B19-0303F3C6AC93}"/>
              </a:ext>
            </a:extLst>
          </p:cNvPr>
          <p:cNvSpPr/>
          <p:nvPr/>
        </p:nvSpPr>
        <p:spPr>
          <a:xfrm>
            <a:off x="475001" y="2988309"/>
            <a:ext cx="9942174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要打开一个新的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Jupyter Notebook，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请单击页面右侧的“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New”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选项卡。在这里，你有四个选项可供选择，选择“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Python 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”选项，你会看到如下的截图：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58ECC6C-60F1-4760-A437-B415F70C2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93" y="3955573"/>
            <a:ext cx="11309013" cy="24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C67E84-CFE9-462C-8A3B-3EEB5482C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课程环境介绍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虚拟机操作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42D191-CA57-4040-883B-9ECF588B5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8A981D-FAC9-41F8-B5A2-4EE8BE58D34E}"/>
              </a:ext>
            </a:extLst>
          </p:cNvPr>
          <p:cNvSpPr/>
          <p:nvPr/>
        </p:nvSpPr>
        <p:spPr>
          <a:xfrm>
            <a:off x="4588451" y="2373513"/>
            <a:ext cx="6440556" cy="17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登录</a:t>
            </a:r>
            <a:r>
              <a:rPr lang="en-US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Azure Portal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打开虚拟机</a:t>
            </a: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关闭虚拟机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46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8E02D8-5CEA-4AD4-A941-2A56A07B8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Azure Portal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E42263-CFDF-4EEF-A7F1-5838DC2BF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9C5DBF-B382-446A-9A17-256C73DDEEDE}"/>
              </a:ext>
            </a:extLst>
          </p:cNvPr>
          <p:cNvSpPr txBox="1"/>
          <p:nvPr/>
        </p:nvSpPr>
        <p:spPr>
          <a:xfrm>
            <a:off x="3867808" y="1388203"/>
            <a:ext cx="456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hlinkClick r:id="rId2"/>
              </a:rPr>
              <a:t>https://portal.azure.cn</a:t>
            </a:r>
            <a:endParaRPr lang="zh-CN" altLang="en-US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F078D1-C4A4-4611-BD16-EA823E7B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86" y="2276271"/>
            <a:ext cx="4006016" cy="3672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C3A555-0533-4108-AA24-D2F5D325022C}"/>
              </a:ext>
            </a:extLst>
          </p:cNvPr>
          <p:cNvSpPr txBox="1"/>
          <p:nvPr/>
        </p:nvSpPr>
        <p:spPr>
          <a:xfrm>
            <a:off x="1609543" y="6021315"/>
            <a:ext cx="2543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第一次登录需要修改密码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45D07A-C8B4-413F-B2AD-6AC2C8766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605" y="2276271"/>
            <a:ext cx="6744670" cy="31935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E7C81A-1461-4464-8FDD-F0A8BC0BA299}"/>
              </a:ext>
            </a:extLst>
          </p:cNvPr>
          <p:cNvSpPr txBox="1"/>
          <p:nvPr/>
        </p:nvSpPr>
        <p:spPr>
          <a:xfrm>
            <a:off x="7825205" y="5682761"/>
            <a:ext cx="1661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</a:p>
        </p:txBody>
      </p:sp>
    </p:spTree>
    <p:extLst>
      <p:ext uri="{BB962C8B-B14F-4D97-AF65-F5344CB8AC3E}">
        <p14:creationId xmlns:p14="http://schemas.microsoft.com/office/powerpoint/2010/main" val="355569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2DB50F-D2A0-4FEF-A42D-7AF673C2C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打开与关闭虚拟机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AAAE4-F9C8-4CF0-A6F4-22E192148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EAB097-85D9-4F4D-9DA8-CD9CBFC9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4" y="1582464"/>
            <a:ext cx="3609975" cy="2095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FB4A76-A42E-4ABC-B2A0-1D6B40E41E94}"/>
              </a:ext>
            </a:extLst>
          </p:cNvPr>
          <p:cNvSpPr txBox="1"/>
          <p:nvPr/>
        </p:nvSpPr>
        <p:spPr>
          <a:xfrm>
            <a:off x="696474" y="3818561"/>
            <a:ext cx="3486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找到虚拟机分类，找到自己的虚拟机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EA6854-1FE4-4942-8ED0-FC136844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04" y="1582464"/>
            <a:ext cx="6675277" cy="43348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7AF3A7-D242-448B-ACA9-2258E6FF2E8E}"/>
              </a:ext>
            </a:extLst>
          </p:cNvPr>
          <p:cNvSpPr txBox="1"/>
          <p:nvPr/>
        </p:nvSpPr>
        <p:spPr>
          <a:xfrm>
            <a:off x="6720024" y="6042187"/>
            <a:ext cx="3594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虚拟机状态，点击停止关闭，点击开始打开，点击链接获取远程链接信息</a:t>
            </a:r>
          </a:p>
        </p:txBody>
      </p:sp>
    </p:spTree>
    <p:extLst>
      <p:ext uri="{BB962C8B-B14F-4D97-AF65-F5344CB8AC3E}">
        <p14:creationId xmlns:p14="http://schemas.microsoft.com/office/powerpoint/2010/main" val="307181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C67E84-CFE9-462C-8A3B-3EEB5482C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课程环境介绍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563130-B248-426E-950A-07BD0CB8EC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9C92BC-C051-4A26-92CE-73CE515A63A0}"/>
              </a:ext>
            </a:extLst>
          </p:cNvPr>
          <p:cNvSpPr/>
          <p:nvPr/>
        </p:nvSpPr>
        <p:spPr>
          <a:xfrm>
            <a:off x="4304671" y="2552189"/>
            <a:ext cx="3893398" cy="17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链接</a:t>
            </a:r>
            <a:r>
              <a:rPr lang="en-US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检查系统状态</a:t>
            </a: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打开程序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1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AA7B8CC-3A22-4F37-9046-7644FE7BC4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连接</a:t>
            </a:r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CF5526-7296-4AD2-87CB-6AA657C766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48DAEA-40FE-491A-9307-D874CA41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02" y="1526791"/>
            <a:ext cx="4763649" cy="3626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C4B28B-0240-411A-AC40-D081321EFF07}"/>
              </a:ext>
            </a:extLst>
          </p:cNvPr>
          <p:cNvSpPr txBox="1"/>
          <p:nvPr/>
        </p:nvSpPr>
        <p:spPr>
          <a:xfrm>
            <a:off x="1376855" y="5331209"/>
            <a:ext cx="3195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点击连接，获取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2637A5-DA9E-4EFE-9376-9D357D384906}"/>
              </a:ext>
            </a:extLst>
          </p:cNvPr>
          <p:cNvSpPr txBox="1"/>
          <p:nvPr/>
        </p:nvSpPr>
        <p:spPr>
          <a:xfrm>
            <a:off x="6442841" y="1526791"/>
            <a:ext cx="337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42.159.204.235</a:t>
            </a:r>
          </a:p>
          <a:p>
            <a:pPr algn="l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Name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lhy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05E6C1-0AB2-4663-9EB9-B4DF835F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55" y="2398451"/>
            <a:ext cx="4572000" cy="42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C97A51-8E9D-4536-BC94-0FD4B6722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Linux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A5C95-4D00-459A-9FBA-0F85A83D50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C5C37-2CAF-4109-BCAB-CFF11A419A1F}"/>
              </a:ext>
            </a:extLst>
          </p:cNvPr>
          <p:cNvSpPr/>
          <p:nvPr/>
        </p:nvSpPr>
        <p:spPr>
          <a:xfrm>
            <a:off x="1139686" y="1503619"/>
            <a:ext cx="99656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命令：</a:t>
            </a:r>
            <a:r>
              <a:rPr lang="en-US" altLang="zh-CN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</a:t>
            </a:r>
            <a:r>
              <a:rPr lang="zh-CN" altLang="en-US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  <a:p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/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切换到根目录</a:t>
            </a:r>
            <a:b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切换到根目录下的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b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../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切换到上一级目录 或者  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..</a:t>
            </a:r>
            <a:b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~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切换到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home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  <a:b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 -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切换到上次访问的目录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A383B6-764B-4106-9A45-C0D589B5EB63}"/>
              </a:ext>
            </a:extLst>
          </p:cNvPr>
          <p:cNvSpPr/>
          <p:nvPr/>
        </p:nvSpPr>
        <p:spPr>
          <a:xfrm>
            <a:off x="1113182" y="3928767"/>
            <a:ext cx="99656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命令：</a:t>
            </a:r>
            <a:r>
              <a:rPr lang="en-US" altLang="zh-CN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</a:t>
            </a:r>
            <a:r>
              <a:rPr lang="zh-CN" altLang="en-US" sz="2400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目录查看</a:t>
            </a:r>
          </a:p>
          <a:p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        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查看当前目录下的所有目录和文件</a:t>
            </a:r>
            <a:endParaRPr lang="en-US" altLang="zh-CN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-a           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查看当前目录下的所有目录和文件（包括隐藏的文件）</a:t>
            </a:r>
            <a:endParaRPr lang="en-US" altLang="zh-CN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-l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    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列表查看当前目录下的所有目录和文件（列表查看，显示更多信息）</a:t>
            </a:r>
            <a:endParaRPr lang="en-US" altLang="zh-CN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          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查看指定目录下的所有目录和文件   如：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 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endParaRPr lang="en-US" altLang="zh-CN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13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C97A51-8E9D-4536-BC94-0FD4B6722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Linux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3AE0CD-19FF-44AE-9E03-11832BD2D9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C5C37-2CAF-4109-BCAB-CFF11A419A1F}"/>
              </a:ext>
            </a:extLst>
          </p:cNvPr>
          <p:cNvSpPr/>
          <p:nvPr/>
        </p:nvSpPr>
        <p:spPr>
          <a:xfrm>
            <a:off x="1113182" y="1852015"/>
            <a:ext cx="9965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mkdir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创建目录</a:t>
            </a:r>
          </a:p>
          <a:p>
            <a:pPr lvl="0"/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mkdir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在当前目录下创建一个名为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的目录</a:t>
            </a:r>
          </a:p>
          <a:p>
            <a:pPr lvl="0"/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mkdir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在指定目录下创建一个名为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的目录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A383B6-764B-4106-9A45-C0D589B5EB63}"/>
              </a:ext>
            </a:extLst>
          </p:cNvPr>
          <p:cNvSpPr/>
          <p:nvPr/>
        </p:nvSpPr>
        <p:spPr>
          <a:xfrm>
            <a:off x="1113182" y="3429000"/>
            <a:ext cx="996563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rm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删除目录或文件</a:t>
            </a:r>
          </a:p>
          <a:p>
            <a:pPr lvl="0"/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删除文件：</a:t>
            </a:r>
          </a:p>
          <a:p>
            <a:pPr lvl="0"/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        删除当前目录下的文件</a:t>
            </a:r>
          </a:p>
          <a:p>
            <a:pPr lvl="0"/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 -f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    删除当前目录的的文件（不询问）</a:t>
            </a:r>
          </a:p>
          <a:p>
            <a:pPr lvl="0"/>
            <a:endParaRPr lang="zh-CN" altLang="en-US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删除目录：</a:t>
            </a:r>
          </a:p>
          <a:p>
            <a:pPr lvl="0"/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 -r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递归删除当前目录下的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  <a:p>
            <a:pPr lvl="0"/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 -rf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递归删除当前目录下的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目录（不询问）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41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45FB8E-8E77-BA49-93BE-BFC9BDFC7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9498" y="2894900"/>
            <a:ext cx="9327677" cy="15445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课程整体介绍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携手共赢，共建上海人工智能高地</a:t>
            </a:r>
          </a:p>
          <a:p>
            <a:pPr algn="r">
              <a:spcAft>
                <a:spcPts val="600"/>
              </a:spcAft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spcAft>
                <a:spcPts val="600"/>
              </a:spcAft>
            </a:pP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87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C97A51-8E9D-4536-BC94-0FD4B6722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Linux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9375E5-1C09-4083-8483-96DD78008F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C5C37-2CAF-4109-BCAB-CFF11A419A1F}"/>
              </a:ext>
            </a:extLst>
          </p:cNvPr>
          <p:cNvSpPr/>
          <p:nvPr/>
        </p:nvSpPr>
        <p:spPr>
          <a:xfrm>
            <a:off x="1113182" y="2951946"/>
            <a:ext cx="9965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mv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移动文件或目录</a:t>
            </a:r>
          </a:p>
          <a:p>
            <a:pPr lvl="0"/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bbb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		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将目录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改为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bbb</a:t>
            </a:r>
            <a:endParaRPr lang="en-US" altLang="zh-CN" sz="2000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fi-FI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 /usr/tmp/aaa /usr	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tmp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目录下的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目录剪切到 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目录下面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A383B6-764B-4106-9A45-C0D589B5EB63}"/>
              </a:ext>
            </a:extLst>
          </p:cNvPr>
          <p:cNvSpPr/>
          <p:nvPr/>
        </p:nvSpPr>
        <p:spPr>
          <a:xfrm>
            <a:off x="1113182" y="4528931"/>
            <a:ext cx="9965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cp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拷贝目录或文件</a:t>
            </a:r>
          </a:p>
          <a:p>
            <a:pPr lvl="0"/>
            <a:r>
              <a:rPr lang="fi-FI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 /usr/tmp/aaa /usr	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tmp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目录下的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aaa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目录复制到 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目录下面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DC4EC0-CD91-406A-B47E-087662EB03EC}"/>
              </a:ext>
            </a:extLst>
          </p:cNvPr>
          <p:cNvSpPr/>
          <p:nvPr/>
        </p:nvSpPr>
        <p:spPr>
          <a:xfrm>
            <a:off x="1113182" y="1682738"/>
            <a:ext cx="9965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touch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建立文件</a:t>
            </a:r>
          </a:p>
          <a:p>
            <a:pPr lvl="0"/>
            <a:r>
              <a:rPr lang="fi-FI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touch  aa.txt			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在当前目录创建一个名为</a:t>
            </a:r>
            <a:r>
              <a:rPr lang="en-US" altLang="zh-CN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aa.txt</a:t>
            </a:r>
            <a:r>
              <a:rPr lang="zh-CN" altLang="en-US" sz="2000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的文件</a:t>
            </a:r>
          </a:p>
        </p:txBody>
      </p:sp>
    </p:spTree>
    <p:extLst>
      <p:ext uri="{BB962C8B-B14F-4D97-AF65-F5344CB8AC3E}">
        <p14:creationId xmlns:p14="http://schemas.microsoft.com/office/powerpoint/2010/main" val="235112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C97A51-8E9D-4536-BC94-0FD4B6722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Linux</a:t>
            </a:r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53E581-B181-4096-9A9F-0BD3867AB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FC5C37-2CAF-4109-BCAB-CFF11A419A1F}"/>
              </a:ext>
            </a:extLst>
          </p:cNvPr>
          <p:cNvSpPr/>
          <p:nvPr/>
        </p:nvSpPr>
        <p:spPr>
          <a:xfrm>
            <a:off x="1113182" y="1852015"/>
            <a:ext cx="99656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find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搜索目录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lvl="0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find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 参数 文件名称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lvl="0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find /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tmp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-name 'a*'    	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查找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usr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tmp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目录下的所有以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开头的目录或文件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8291C-CFC8-4A94-A11E-7ACA10826C52}"/>
              </a:ext>
            </a:extLst>
          </p:cNvPr>
          <p:cNvSpPr/>
          <p:nvPr/>
        </p:nvSpPr>
        <p:spPr>
          <a:xfrm>
            <a:off x="1113182" y="3606341"/>
            <a:ext cx="10455966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. -name "*.log" -ls  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在当前目录查找以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结尾的文件，并显示详细信息。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/root/ -perm 600   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目录下权限为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. -type f -name “*.log” 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查找当前目录，以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结尾的普通文件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. -type d | sort   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查找当前所有目录并排序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. -size +100M  	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查找当前目录大于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349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AD3017-6D6D-455D-A610-80C5F83CE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B38486-138F-4544-8021-681416448B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F2DC93-9518-4EAD-9259-3CC39B13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9" y="1421462"/>
            <a:ext cx="5742327" cy="35078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80BDA-6BD2-4D1B-8B4C-9696F84C42EF}"/>
              </a:ext>
            </a:extLst>
          </p:cNvPr>
          <p:cNvSpPr txBox="1"/>
          <p:nvPr/>
        </p:nvSpPr>
        <p:spPr>
          <a:xfrm>
            <a:off x="1086046" y="5078224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Portal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上找到自己的虚拟机，点开信息，在确保虚拟机已经打开的状态下，记好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321881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ED3DED-62A7-442C-A4BA-B46DD02B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45" y="2708137"/>
            <a:ext cx="10751724" cy="3889513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863296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919" y="1632614"/>
            <a:ext cx="11446950" cy="57340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中标题如果想定义一个标题，可以在前面加上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#(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将标题括起来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分别表示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级标题。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766458" y="1044707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</a:p>
        </p:txBody>
      </p:sp>
    </p:spTree>
    <p:extLst>
      <p:ext uri="{BB962C8B-B14F-4D97-AF65-F5344CB8AC3E}">
        <p14:creationId xmlns:p14="http://schemas.microsoft.com/office/powerpoint/2010/main" val="3710441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CE2E46-4892-4EBE-8B3A-D81D9588F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522716"/>
              </p:ext>
            </p:extLst>
          </p:nvPr>
        </p:nvGraphicFramePr>
        <p:xfrm>
          <a:off x="848345" y="3262837"/>
          <a:ext cx="10687671" cy="2508486"/>
        </p:xfrm>
        <a:graphic>
          <a:graphicData uri="http://schemas.openxmlformats.org/drawingml/2006/table">
            <a:tbl>
              <a:tblPr/>
              <a:tblGrid>
                <a:gridCol w="1590055">
                  <a:extLst>
                    <a:ext uri="{9D8B030D-6E8A-4147-A177-3AD203B41FA5}">
                      <a16:colId xmlns:a16="http://schemas.microsoft.com/office/drawing/2014/main" val="3337057718"/>
                    </a:ext>
                  </a:extLst>
                </a:gridCol>
                <a:gridCol w="1888435">
                  <a:extLst>
                    <a:ext uri="{9D8B030D-6E8A-4147-A177-3AD203B41FA5}">
                      <a16:colId xmlns:a16="http://schemas.microsoft.com/office/drawing/2014/main" val="3688811452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val="38384411"/>
                    </a:ext>
                  </a:extLst>
                </a:gridCol>
                <a:gridCol w="2193235">
                  <a:extLst>
                    <a:ext uri="{9D8B030D-6E8A-4147-A177-3AD203B41FA5}">
                      <a16:colId xmlns:a16="http://schemas.microsoft.com/office/drawing/2014/main" val="1511624514"/>
                    </a:ext>
                  </a:extLst>
                </a:gridCol>
                <a:gridCol w="2570920">
                  <a:extLst>
                    <a:ext uri="{9D8B030D-6E8A-4147-A177-3AD203B41FA5}">
                      <a16:colId xmlns:a16="http://schemas.microsoft.com/office/drawing/2014/main" val="675241179"/>
                    </a:ext>
                  </a:extLst>
                </a:gridCol>
              </a:tblGrid>
              <a:tr h="487921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样式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关键字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快捷键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样例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输出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94506"/>
                  </a:ext>
                </a:extLst>
              </a:tr>
              <a:tr h="422482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加粗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 **或者</a:t>
                      </a:r>
                      <a:r>
                        <a:rPr lang="en-US" altLang="zh-CN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__ __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command/control+b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**加粗文本**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加粗文本</a:t>
                      </a:r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29668"/>
                  </a:ext>
                </a:extLst>
              </a:tr>
              <a:tr h="422482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斜体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 *或者</a:t>
                      </a:r>
                      <a:r>
                        <a:rPr lang="en-US" altLang="zh-CN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 _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command/control+i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斜体文本</a:t>
                      </a:r>
                      <a:r>
                        <a:rPr lang="en-US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i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斜体文本</a:t>
                      </a:r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862383"/>
                  </a:ext>
                </a:extLst>
              </a:tr>
              <a:tr h="422482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删除线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~~ ~~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~~</a:t>
                      </a:r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删除线</a:t>
                      </a:r>
                      <a:r>
                        <a:rPr lang="en-US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~~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494705"/>
                  </a:ext>
                </a:extLst>
              </a:tr>
              <a:tr h="753119"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加粗且斜体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 **和</a:t>
                      </a:r>
                      <a:r>
                        <a:rPr lang="en-US" altLang="zh-CN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 _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**这个是：</a:t>
                      </a:r>
                      <a:r>
                        <a:rPr lang="en-US" altLang="zh-CN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加粗且斜体</a:t>
                      </a:r>
                      <a:r>
                        <a:rPr lang="en-US" altLang="zh-CN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_**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20489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934645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8345" y="2449678"/>
            <a:ext cx="11446950" cy="29655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中文本样式，分别是：加粗、斜体、删除线和加粗且斜体。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848345" y="1373505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Markdown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813CD7E-726B-47A8-81DB-0C6DC6529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441" y="5186783"/>
            <a:ext cx="2431568" cy="369332"/>
          </a:xfrm>
          <a:prstGeom prst="rect">
            <a:avLst/>
          </a:prstGeom>
          <a:solidFill>
            <a:srgbClr val="36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Arial" panose="020B0604020202020204" pitchFamily="34" charset="0"/>
                <a:ea typeface="Helvetica Neue"/>
              </a:rPr>
              <a:t>这个是：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Arial" panose="020B0604020202020204" pitchFamily="34" charset="0"/>
                <a:ea typeface="Helvetica Neue"/>
              </a:rPr>
              <a:t>加粗且斜体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3204A1-8C82-4B7C-BBD3-629B94425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41" y="4618876"/>
            <a:ext cx="967645" cy="3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5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460687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050" y="1834278"/>
            <a:ext cx="11446950" cy="29655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848345" y="1234636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Markdown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5DF5E4E-BAD7-40DE-8467-8092D499C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06" y="2390225"/>
            <a:ext cx="8340443" cy="17899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8088" rIns="9144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链接到百度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https://www.baidu.com 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B0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百度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</a:rPr>
              <a:t>结果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：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56B6E9"/>
                </a:solidFill>
                <a:effectLst/>
                <a:latin typeface="Verdana" panose="020B0604030504040204" pitchFamily="34" charset="0"/>
                <a:hlinkClick r:id="rId3" tooltip="百度"/>
              </a:rPr>
              <a:t>链接到百度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1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685875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60E1DE-7F24-4992-A56E-2CF93CA98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868816" y="974590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Markdown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0C7AF-1B26-471B-B593-554B04CD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72" y="1574236"/>
            <a:ext cx="9056951" cy="50234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3308" tIns="0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eaLnBrk="1" fontAlgn="auto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列表：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使用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*,+,-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或者数字作为列表的关键字。同时列表也支持嵌套的形式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。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B0E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主列表1 </a:t>
            </a:r>
          </a:p>
          <a:p>
            <a:pPr marL="285750" marR="0" lvl="0" indent="-28575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主列表2 </a:t>
            </a:r>
          </a:p>
          <a:p>
            <a:pPr marR="0" lvl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1. 次列表1 </a:t>
            </a:r>
          </a:p>
          <a:p>
            <a:pPr marR="0" lvl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 次列表2 </a:t>
            </a:r>
          </a:p>
          <a:p>
            <a:pPr marR="0" lvl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E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主列表3</a:t>
            </a:r>
          </a:p>
          <a:p>
            <a:pPr marR="0" lvl="0" algn="l" defTabSz="914400" rtl="0" eaLnBrk="0" fontAlgn="ctr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结果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：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主列表1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主列表2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 次列表1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 次列表2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323"/>
                </a:solidFill>
                <a:effectLst/>
                <a:latin typeface="Verdana" panose="020B0604030504040204" pitchFamily="34" charset="0"/>
              </a:rPr>
              <a:t>主列表3</a:t>
            </a:r>
          </a:p>
        </p:txBody>
      </p:sp>
    </p:spTree>
    <p:extLst>
      <p:ext uri="{BB962C8B-B14F-4D97-AF65-F5344CB8AC3E}">
        <p14:creationId xmlns:p14="http://schemas.microsoft.com/office/powerpoint/2010/main" val="33546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8652205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06C59E-C897-4EA3-9C06-746559119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868816" y="974590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Markdown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0C7AF-1B26-471B-B593-554B04CD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36" y="1605214"/>
            <a:ext cx="8110703" cy="25887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3308" tIns="0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表格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charset="0"/>
            </a:endParaRP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表头一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表头二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|------|---|</a:t>
            </a: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内容一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内容二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内容三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内容四</a:t>
            </a:r>
            <a:r>
              <a:rPr lang="en-US" altLang="zh-CN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</a:p>
          <a:p>
            <a:pPr lvl="0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2323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显示结果：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9EA7822-D289-4C1F-9410-1CAC7D485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04621"/>
              </p:ext>
            </p:extLst>
          </p:nvPr>
        </p:nvGraphicFramePr>
        <p:xfrm>
          <a:off x="2220036" y="4492421"/>
          <a:ext cx="3198126" cy="1105853"/>
        </p:xfrm>
        <a:graphic>
          <a:graphicData uri="http://schemas.openxmlformats.org/drawingml/2006/table">
            <a:tbl>
              <a:tblPr/>
              <a:tblGrid>
                <a:gridCol w="1599063">
                  <a:extLst>
                    <a:ext uri="{9D8B030D-6E8A-4147-A177-3AD203B41FA5}">
                      <a16:colId xmlns:a16="http://schemas.microsoft.com/office/drawing/2014/main" val="672602047"/>
                    </a:ext>
                  </a:extLst>
                </a:gridCol>
                <a:gridCol w="1599063">
                  <a:extLst>
                    <a:ext uri="{9D8B030D-6E8A-4147-A177-3AD203B41FA5}">
                      <a16:colId xmlns:a16="http://schemas.microsoft.com/office/drawing/2014/main" val="4016289745"/>
                    </a:ext>
                  </a:extLst>
                </a:gridCol>
              </a:tblGrid>
              <a:tr h="404813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表头一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表头二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080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内容一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内容二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76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内容三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内容四</a:t>
                      </a:r>
                    </a:p>
                  </a:txBody>
                  <a:tcPr marL="66675" marR="66675" marT="38100" marB="38100" anchor="ctr">
                    <a:lnL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79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31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421371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Jupyter Notebook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6E955C-4FFB-4DD2-8DD4-472A262D4A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742F1B-04C6-4673-9BF8-59BBDC116AD8}"/>
              </a:ext>
            </a:extLst>
          </p:cNvPr>
          <p:cNvSpPr/>
          <p:nvPr/>
        </p:nvSpPr>
        <p:spPr>
          <a:xfrm>
            <a:off x="868816" y="974590"/>
            <a:ext cx="2378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Markdown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语法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0C7AF-1B26-471B-B593-554B04CD5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378" y="1461201"/>
            <a:ext cx="5657980" cy="19208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3308" tIns="0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数学公式：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charset="0"/>
            </a:endParaRPr>
          </a:p>
          <a:p>
            <a:pPr lvl="0" eaLnBrk="1" fontAlgn="auto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$g(</a:t>
            </a:r>
            <a:r>
              <a:rPr lang="en-US" altLang="zh-CN" sz="2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z_i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)=\frac{1}{1+e^{-</a:t>
            </a:r>
            <a:r>
              <a:rPr lang="en-US" altLang="zh-CN" sz="2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z_i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}}$</a:t>
            </a:r>
          </a:p>
          <a:p>
            <a:pPr lvl="0" eaLnBrk="1" fontAlgn="auto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UI" charset="0"/>
              </a:rPr>
              <a:t>显示为：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UI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A6F414-7B40-449D-AD77-CCCD675FE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7C6DA2-E7EF-487A-9C15-59F99E6CABFD}"/>
                  </a:ext>
                </a:extLst>
              </p:cNvPr>
              <p:cNvSpPr/>
              <p:nvPr/>
            </p:nvSpPr>
            <p:spPr>
              <a:xfrm>
                <a:off x="4626550" y="3581909"/>
                <a:ext cx="2812308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7C6DA2-E7EF-487A-9C15-59F99E6CA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50" y="3581909"/>
                <a:ext cx="2812308" cy="908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4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661690" cy="573404"/>
          </a:xfrm>
        </p:spPr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机器学习必备工具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GitHub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起步于版本控制，也能很好的帮助我们协同工作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http://git-scm.com/download/win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三种状态：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已修改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(modified)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00808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已暂存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00808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(staged)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已提交</a:t>
            </a:r>
            <a:r>
              <a:rPr lang="en-US" altLang="zh-CN" sz="2000" dirty="0">
                <a:solidFill>
                  <a:schemeClr val="tx1"/>
                </a:solidFill>
                <a:highlight>
                  <a:srgbClr val="C0C0C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(committed)</a:t>
            </a:r>
            <a:endParaRPr lang="en-US" sz="2000" dirty="0">
              <a:solidFill>
                <a:schemeClr val="tx1"/>
              </a:solidFill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工作目录、暂存区域以及 Git 仓库。">
            <a:extLst>
              <a:ext uri="{FF2B5EF4-FFF2-40B4-BE49-F238E27FC236}">
                <a16:creationId xmlns:a16="http://schemas.microsoft.com/office/drawing/2014/main" id="{1E35DAC5-7DE4-40F3-96B9-BA6E3254E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73" y="2669951"/>
            <a:ext cx="6427304" cy="3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B5FBFC-1CDB-44B9-9D40-DEF772B42E3C}"/>
              </a:ext>
            </a:extLst>
          </p:cNvPr>
          <p:cNvSpPr/>
          <p:nvPr/>
        </p:nvSpPr>
        <p:spPr>
          <a:xfrm>
            <a:off x="3183115" y="60283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工作目录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89DB65-0C80-46AF-B2ED-36A1DC4D810E}"/>
              </a:ext>
            </a:extLst>
          </p:cNvPr>
          <p:cNvSpPr/>
          <p:nvPr/>
        </p:nvSpPr>
        <p:spPr>
          <a:xfrm>
            <a:off x="5557543" y="60283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暂存区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BE917E-4377-42D2-96DA-62EA69E6BFED}"/>
              </a:ext>
            </a:extLst>
          </p:cNvPr>
          <p:cNvSpPr/>
          <p:nvPr/>
        </p:nvSpPr>
        <p:spPr>
          <a:xfrm>
            <a:off x="7841062" y="6028336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仓库（本地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6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61250" y="1245005"/>
            <a:ext cx="8437124" cy="378945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6500" dirty="0"/>
              <a:t>目录</a:t>
            </a:r>
            <a:endParaRPr lang="en-US" altLang="zh-CN" sz="6500" dirty="0"/>
          </a:p>
          <a:p>
            <a:endParaRPr lang="en-US" altLang="zh-CN" dirty="0"/>
          </a:p>
          <a:p>
            <a:pPr marL="914400" indent="-914400">
              <a:buAutoNum type="arabicPeriod"/>
            </a:pPr>
            <a:r>
              <a:rPr lang="zh-CN" altLang="en-US" dirty="0"/>
              <a:t>课程设计思路与安排</a:t>
            </a:r>
            <a:endParaRPr lang="en-US" altLang="zh-CN" dirty="0"/>
          </a:p>
          <a:p>
            <a:pPr marL="914400" indent="-914400">
              <a:buAutoNum type="arabicPeriod"/>
            </a:pPr>
            <a:r>
              <a:rPr lang="zh-CN" altLang="en-US" dirty="0"/>
              <a:t>讲师与助教介绍，学员分组</a:t>
            </a:r>
            <a:endParaRPr lang="en-US" altLang="zh-CN" dirty="0"/>
          </a:p>
          <a:p>
            <a:pPr marL="914400" indent="-914400">
              <a:buAutoNum type="arabicPeriod"/>
            </a:pPr>
            <a:r>
              <a:rPr lang="zh-CN" altLang="en-US" dirty="0"/>
              <a:t>课程环境介绍，</a:t>
            </a:r>
            <a:r>
              <a:rPr lang="en-US" altLang="zh-CN" dirty="0"/>
              <a:t>Linux</a:t>
            </a:r>
            <a:r>
              <a:rPr lang="zh-CN" altLang="en-US" dirty="0"/>
              <a:t>简单操作</a:t>
            </a:r>
            <a:endParaRPr lang="en-US" altLang="zh-CN" dirty="0"/>
          </a:p>
          <a:p>
            <a:pPr marL="914400" indent="-914400">
              <a:buAutoNum type="arabicPeriod"/>
            </a:pPr>
            <a:r>
              <a:rPr lang="en-US" altLang="zh-CN" dirty="0"/>
              <a:t>Jupyter Notebook</a:t>
            </a:r>
            <a:r>
              <a:rPr lang="zh-CN" altLang="en-US" dirty="0"/>
              <a:t>的使用</a:t>
            </a:r>
            <a:endParaRPr lang="en-US" altLang="zh-CN" dirty="0"/>
          </a:p>
          <a:p>
            <a:pPr marL="914400" indent="-914400">
              <a:buAutoNum type="arabicPeriod"/>
            </a:pPr>
            <a:r>
              <a:rPr lang="en-US" altLang="zh-CN" dirty="0"/>
              <a:t>GitHub</a:t>
            </a:r>
            <a:r>
              <a:rPr lang="zh-CN" altLang="en-US" dirty="0"/>
              <a:t>的使用</a:t>
            </a:r>
            <a:endParaRPr lang="en-US" altLang="zh-CN" dirty="0"/>
          </a:p>
          <a:p>
            <a:pPr marL="914400" indent="-9144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44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仓库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9A8367-F86B-4228-AA92-C3B7E5CC8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A138A-FCB8-4036-B947-1C60E7146229}"/>
              </a:ext>
            </a:extLst>
          </p:cNvPr>
          <p:cNvSpPr/>
          <p:nvPr/>
        </p:nvSpPr>
        <p:spPr>
          <a:xfrm>
            <a:off x="1160466" y="128438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克隆现有的仓库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26ADA8-A3DB-445C-B905-1E655BEA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53718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clone https://github.com/libgit2/libgit2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E2371B-74C3-4DEB-8CC7-F0506432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25" y="2285140"/>
            <a:ext cx="8662325" cy="43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392448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添加文件到暂存区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F67948-0F65-4107-A31C-658D36FB0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A138A-FCB8-4036-B947-1C60E7146229}"/>
              </a:ext>
            </a:extLst>
          </p:cNvPr>
          <p:cNvSpPr/>
          <p:nvPr/>
        </p:nvSpPr>
        <p:spPr>
          <a:xfrm>
            <a:off x="1034570" y="1216751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在本地目录修改好文件后，可以将文件添加到暂存区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26ADA8-A3DB-445C-B905-1E655BEA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53718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add </a:t>
            </a:r>
            <a:r>
              <a:rPr lang="en-US" altLang="zh-CN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&lt;file name&gt;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0E0C57-0BC1-4E40-BD81-2B42AC64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93" y="2129427"/>
            <a:ext cx="6768014" cy="43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7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15FBF7-2A45-4F43-902F-D9B25CDA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619" y="1802297"/>
            <a:ext cx="7390866" cy="47284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204490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提交文件到本地仓库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B4671-4E0E-4533-8625-F3EB251A8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A138A-FCB8-4036-B947-1C60E7146229}"/>
              </a:ext>
            </a:extLst>
          </p:cNvPr>
          <p:cNvSpPr/>
          <p:nvPr/>
        </p:nvSpPr>
        <p:spPr>
          <a:xfrm>
            <a:off x="1034570" y="1216751"/>
            <a:ext cx="6647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在文件更新好，确认可以提交后，可以将文件提交到本地仓库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26ADA8-A3DB-445C-B905-1E655BEA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53718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commit </a:t>
            </a:r>
            <a:r>
              <a:rPr lang="en-US" altLang="zh-CN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-m</a:t>
            </a:r>
            <a:r>
              <a:rPr lang="zh-CN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“description of this commit”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847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DF9F4E-8E49-4ABB-966F-04D82D06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86" y="1742661"/>
            <a:ext cx="7600889" cy="468129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716281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上传文件到远端仓库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38609F-33CF-4F7B-88B9-13AFDF841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A138A-FCB8-4036-B947-1C60E7146229}"/>
              </a:ext>
            </a:extLst>
          </p:cNvPr>
          <p:cNvSpPr/>
          <p:nvPr/>
        </p:nvSpPr>
        <p:spPr>
          <a:xfrm>
            <a:off x="1034570" y="1216751"/>
            <a:ext cx="584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上传文件到远端仓库，实现和他人共享文件，协作开发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26ADA8-A3DB-445C-B905-1E655BEA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53718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push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26F5E-69DB-47D5-9261-752075EC5CC1}"/>
              </a:ext>
            </a:extLst>
          </p:cNvPr>
          <p:cNvSpPr/>
          <p:nvPr/>
        </p:nvSpPr>
        <p:spPr>
          <a:xfrm>
            <a:off x="1114082" y="2224996"/>
            <a:ext cx="5657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本地工作目录里面会有一个隐藏文件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gitignore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可以把不需要同步的文件名加进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gitignore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里面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536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590341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几个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查看命令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3CC97D-C89A-47C5-8867-C59C907F5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FA138A-FCB8-4036-B947-1C60E7146229}"/>
              </a:ext>
            </a:extLst>
          </p:cNvPr>
          <p:cNvSpPr/>
          <p:nvPr/>
        </p:nvSpPr>
        <p:spPr>
          <a:xfrm>
            <a:off x="1167091" y="123119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想查看当前目录的文件状态：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26ADA8-A3DB-445C-B905-1E655BEA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80871"/>
            <a:ext cx="6394175" cy="75270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Untracked, Modified,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Staged</a:t>
            </a:r>
            <a:r>
              <a:rPr lang="en-US" altLang="zh-CN" dirty="0">
                <a:latin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Changes to be committed……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A55C79-1DB0-49FC-B90B-B7B641B70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091" y="2717559"/>
            <a:ext cx="686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如果想查看你已经配置的远程仓库，可以运行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 remote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命令：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D12C1E8-FBCE-441A-87F5-5CDED5E9B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3370872"/>
            <a:ext cx="6394175" cy="102970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remote -v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origin	https://github.com/schacon/ticgit (fetch)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origin	https://github.com/schacon/ticgit (push)……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41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2F43D7-67C6-4DCF-8C29-2FBB391B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56" y="1362677"/>
            <a:ext cx="8051110" cy="466512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10115779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几个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查看命令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A53FA-CCAF-483D-8AAD-6654C7185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A55C79-1DB0-49FC-B90B-B7B641B70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0" y="1269040"/>
            <a:ext cx="5509842" cy="48341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想知道具体修改了什么地方，可以用 git diff 命令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2369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C4A88A-5C8B-42C2-9105-1FD76800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11" y="1891572"/>
            <a:ext cx="9791700" cy="474345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FAE4BC-4641-44C2-85EF-CE3FB9E4F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525" y="226697"/>
            <a:ext cx="9781409" cy="573404"/>
          </a:xfrm>
        </p:spPr>
        <p:txBody>
          <a:bodyPr/>
          <a:lstStyle/>
          <a:p>
            <a:pPr algn="l"/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Git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 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同步远程仓库到本地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7FF6D7-D018-40FA-AC52-1244629BA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432E83-A769-44B6-BDDE-390426E44AE4}"/>
              </a:ext>
            </a:extLst>
          </p:cNvPr>
          <p:cNvSpPr/>
          <p:nvPr/>
        </p:nvSpPr>
        <p:spPr>
          <a:xfrm>
            <a:off x="1034570" y="1216751"/>
            <a:ext cx="5591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从远端仓库拉取最新文件，实现和他人进度保持一致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0F89E0E-2C7A-4F94-9C36-5BD1F3C0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2" y="1653718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fetch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CBC6095-7B00-4BCE-8724-F1DF6CAF2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1" y="2275353"/>
            <a:ext cx="4976675" cy="47570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</a:t>
            </a:r>
            <a:r>
              <a:rPr lang="en-US" altLang="zh-CN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pull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494EA5-3F7F-46AE-AAB5-4436530E0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713" y="2896988"/>
            <a:ext cx="4976675" cy="75270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$ git checkout </a:t>
            </a:r>
            <a:r>
              <a:rPr lang="en-US" altLang="en-US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Courier New" panose="02070309020205020404" pitchFamily="49" charset="0"/>
              </a:rPr>
              <a:t>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 git merge upstream/master</a:t>
            </a:r>
          </a:p>
        </p:txBody>
      </p:sp>
    </p:spTree>
    <p:extLst>
      <p:ext uri="{BB962C8B-B14F-4D97-AF65-F5344CB8AC3E}">
        <p14:creationId xmlns:p14="http://schemas.microsoft.com/office/powerpoint/2010/main" val="501642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age1image39504944">
            <a:extLst>
              <a:ext uri="{FF2B5EF4-FFF2-40B4-BE49-F238E27FC236}">
                <a16:creationId xmlns:a16="http://schemas.microsoft.com/office/drawing/2014/main" id="{6BAA59F2-CE8E-5E47-89EF-0F39F103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8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7065CB48-9D06-3944-95C2-2B2EA8A5B4D3}"/>
              </a:ext>
            </a:extLst>
          </p:cNvPr>
          <p:cNvSpPr txBox="1"/>
          <p:nvPr/>
        </p:nvSpPr>
        <p:spPr>
          <a:xfrm>
            <a:off x="792289" y="2526084"/>
            <a:ext cx="1062226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愿成为人工智能黄浦江畔的黄埔军校！</a:t>
            </a:r>
            <a:endParaRPr lang="en-US" altLang="zh-CN" sz="4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F08F7-9CC3-084B-B12E-63AA86FE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923" y="249175"/>
            <a:ext cx="3017770" cy="8395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6DE67C-0E25-2344-A2EA-9A3A8AA4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472" y="4388183"/>
            <a:ext cx="2185169" cy="2185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1C8B93-C1FD-1C4E-8B2E-23FE9D04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06" y="4373898"/>
            <a:ext cx="2185169" cy="21851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0FA4C5-ADA7-9B4E-A592-2C67989D73C2}"/>
              </a:ext>
            </a:extLst>
          </p:cNvPr>
          <p:cNvSpPr/>
          <p:nvPr/>
        </p:nvSpPr>
        <p:spPr>
          <a:xfrm>
            <a:off x="1945840" y="387128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微软亚洲研究院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EF6F0D-49C0-7946-9077-8C2727CFE872}"/>
              </a:ext>
            </a:extLst>
          </p:cNvPr>
          <p:cNvSpPr/>
          <p:nvPr/>
        </p:nvSpPr>
        <p:spPr>
          <a:xfrm>
            <a:off x="7912985" y="3871281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微软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仪电人工智能创新院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59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1CC08F-BDF9-43EF-8EC9-985F7FC74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卷形: 水平 4">
            <a:extLst>
              <a:ext uri="{FF2B5EF4-FFF2-40B4-BE49-F238E27FC236}">
                <a16:creationId xmlns:a16="http://schemas.microsoft.com/office/drawing/2014/main" id="{F909A5CC-A5FB-465E-ACEB-1497C34ED1F7}"/>
              </a:ext>
            </a:extLst>
          </p:cNvPr>
          <p:cNvSpPr/>
          <p:nvPr/>
        </p:nvSpPr>
        <p:spPr>
          <a:xfrm>
            <a:off x="7576448" y="4907998"/>
            <a:ext cx="4207565" cy="1689652"/>
          </a:xfrm>
          <a:prstGeom prst="horizontalScrol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Learning by doing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2C1230-E9D5-4F46-92B6-D0611B7F83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2206488"/>
            <a:ext cx="5584824" cy="1081708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了解应用人工智能算法的实用建议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不仅仅授之于渔，而且教给您“渔”的技巧</a:t>
            </a:r>
            <a:endParaRPr 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课程设计思路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7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754B06-01A3-4687-A66E-7911CF191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课程安排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31588-4765-4B98-BD3B-5F058BD99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BDB23DE-F094-4935-9E49-B1E1D2CE0742}"/>
              </a:ext>
            </a:extLst>
          </p:cNvPr>
          <p:cNvSpPr/>
          <p:nvPr/>
        </p:nvSpPr>
        <p:spPr>
          <a:xfrm>
            <a:off x="1025742" y="3213966"/>
            <a:ext cx="2876982" cy="1150792"/>
          </a:xfrm>
          <a:custGeom>
            <a:avLst/>
            <a:gdLst>
              <a:gd name="connsiteX0" fmla="*/ 0 w 2876982"/>
              <a:gd name="connsiteY0" fmla="*/ 0 h 1150792"/>
              <a:gd name="connsiteX1" fmla="*/ 2301586 w 2876982"/>
              <a:gd name="connsiteY1" fmla="*/ 0 h 1150792"/>
              <a:gd name="connsiteX2" fmla="*/ 2876982 w 2876982"/>
              <a:gd name="connsiteY2" fmla="*/ 575396 h 1150792"/>
              <a:gd name="connsiteX3" fmla="*/ 2301586 w 2876982"/>
              <a:gd name="connsiteY3" fmla="*/ 1150792 h 1150792"/>
              <a:gd name="connsiteX4" fmla="*/ 0 w 2876982"/>
              <a:gd name="connsiteY4" fmla="*/ 1150792 h 1150792"/>
              <a:gd name="connsiteX5" fmla="*/ 0 w 2876982"/>
              <a:gd name="connsiteY5" fmla="*/ 0 h 115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6982" h="1150792">
                <a:moveTo>
                  <a:pt x="0" y="0"/>
                </a:moveTo>
                <a:lnTo>
                  <a:pt x="2301586" y="0"/>
                </a:lnTo>
                <a:lnTo>
                  <a:pt x="2876982" y="575396"/>
                </a:lnTo>
                <a:lnTo>
                  <a:pt x="2301586" y="1150792"/>
                </a:lnTo>
                <a:lnTo>
                  <a:pt x="0" y="11507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74676" rIns="325036" bIns="74676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/>
              <a:t>基础巩固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607B624-F722-401A-9F75-95ECF9ABBC4E}"/>
              </a:ext>
            </a:extLst>
          </p:cNvPr>
          <p:cNvSpPr/>
          <p:nvPr/>
        </p:nvSpPr>
        <p:spPr>
          <a:xfrm>
            <a:off x="3327328" y="3213966"/>
            <a:ext cx="2876982" cy="1150792"/>
          </a:xfrm>
          <a:custGeom>
            <a:avLst/>
            <a:gdLst>
              <a:gd name="connsiteX0" fmla="*/ 0 w 2876982"/>
              <a:gd name="connsiteY0" fmla="*/ 0 h 1150792"/>
              <a:gd name="connsiteX1" fmla="*/ 2301586 w 2876982"/>
              <a:gd name="connsiteY1" fmla="*/ 0 h 1150792"/>
              <a:gd name="connsiteX2" fmla="*/ 2876982 w 2876982"/>
              <a:gd name="connsiteY2" fmla="*/ 575396 h 1150792"/>
              <a:gd name="connsiteX3" fmla="*/ 2301586 w 2876982"/>
              <a:gd name="connsiteY3" fmla="*/ 1150792 h 1150792"/>
              <a:gd name="connsiteX4" fmla="*/ 0 w 2876982"/>
              <a:gd name="connsiteY4" fmla="*/ 1150792 h 1150792"/>
              <a:gd name="connsiteX5" fmla="*/ 575396 w 2876982"/>
              <a:gd name="connsiteY5" fmla="*/ 575396 h 1150792"/>
              <a:gd name="connsiteX6" fmla="*/ 0 w 2876982"/>
              <a:gd name="connsiteY6" fmla="*/ 0 h 115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6982" h="1150792">
                <a:moveTo>
                  <a:pt x="0" y="0"/>
                </a:moveTo>
                <a:lnTo>
                  <a:pt x="2301586" y="0"/>
                </a:lnTo>
                <a:lnTo>
                  <a:pt x="2876982" y="575396"/>
                </a:lnTo>
                <a:lnTo>
                  <a:pt x="2301586" y="1150792"/>
                </a:lnTo>
                <a:lnTo>
                  <a:pt x="0" y="1150792"/>
                </a:lnTo>
                <a:lnTo>
                  <a:pt x="575396" y="5753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7410" tIns="74676" rIns="612734" bIns="74676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/>
              <a:t>项目构建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DCC443F-08AA-4B37-84AB-C7A615F9479F}"/>
              </a:ext>
            </a:extLst>
          </p:cNvPr>
          <p:cNvSpPr/>
          <p:nvPr/>
        </p:nvSpPr>
        <p:spPr>
          <a:xfrm>
            <a:off x="5628914" y="3213966"/>
            <a:ext cx="2876982" cy="1150792"/>
          </a:xfrm>
          <a:custGeom>
            <a:avLst/>
            <a:gdLst>
              <a:gd name="connsiteX0" fmla="*/ 0 w 2876982"/>
              <a:gd name="connsiteY0" fmla="*/ 0 h 1150792"/>
              <a:gd name="connsiteX1" fmla="*/ 2301586 w 2876982"/>
              <a:gd name="connsiteY1" fmla="*/ 0 h 1150792"/>
              <a:gd name="connsiteX2" fmla="*/ 2876982 w 2876982"/>
              <a:gd name="connsiteY2" fmla="*/ 575396 h 1150792"/>
              <a:gd name="connsiteX3" fmla="*/ 2301586 w 2876982"/>
              <a:gd name="connsiteY3" fmla="*/ 1150792 h 1150792"/>
              <a:gd name="connsiteX4" fmla="*/ 0 w 2876982"/>
              <a:gd name="connsiteY4" fmla="*/ 1150792 h 1150792"/>
              <a:gd name="connsiteX5" fmla="*/ 575396 w 2876982"/>
              <a:gd name="connsiteY5" fmla="*/ 575396 h 1150792"/>
              <a:gd name="connsiteX6" fmla="*/ 0 w 2876982"/>
              <a:gd name="connsiteY6" fmla="*/ 0 h 115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6982" h="1150792">
                <a:moveTo>
                  <a:pt x="0" y="0"/>
                </a:moveTo>
                <a:lnTo>
                  <a:pt x="2301586" y="0"/>
                </a:lnTo>
                <a:lnTo>
                  <a:pt x="2876982" y="575396"/>
                </a:lnTo>
                <a:lnTo>
                  <a:pt x="2301586" y="1150792"/>
                </a:lnTo>
                <a:lnTo>
                  <a:pt x="0" y="1150792"/>
                </a:lnTo>
                <a:lnTo>
                  <a:pt x="575396" y="5753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7410" tIns="74676" rIns="612734" bIns="74676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/>
              <a:t>深入学习</a:t>
            </a: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95526CC-7AF9-42D6-AC1F-7886FAD3E822}"/>
              </a:ext>
            </a:extLst>
          </p:cNvPr>
          <p:cNvSpPr/>
          <p:nvPr/>
        </p:nvSpPr>
        <p:spPr>
          <a:xfrm>
            <a:off x="7930500" y="3213966"/>
            <a:ext cx="2876982" cy="1150792"/>
          </a:xfrm>
          <a:custGeom>
            <a:avLst/>
            <a:gdLst>
              <a:gd name="connsiteX0" fmla="*/ 0 w 2876982"/>
              <a:gd name="connsiteY0" fmla="*/ 0 h 1150792"/>
              <a:gd name="connsiteX1" fmla="*/ 2301586 w 2876982"/>
              <a:gd name="connsiteY1" fmla="*/ 0 h 1150792"/>
              <a:gd name="connsiteX2" fmla="*/ 2876982 w 2876982"/>
              <a:gd name="connsiteY2" fmla="*/ 575396 h 1150792"/>
              <a:gd name="connsiteX3" fmla="*/ 2301586 w 2876982"/>
              <a:gd name="connsiteY3" fmla="*/ 1150792 h 1150792"/>
              <a:gd name="connsiteX4" fmla="*/ 0 w 2876982"/>
              <a:gd name="connsiteY4" fmla="*/ 1150792 h 1150792"/>
              <a:gd name="connsiteX5" fmla="*/ 575396 w 2876982"/>
              <a:gd name="connsiteY5" fmla="*/ 575396 h 1150792"/>
              <a:gd name="connsiteX6" fmla="*/ 0 w 2876982"/>
              <a:gd name="connsiteY6" fmla="*/ 0 h 115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6982" h="1150792">
                <a:moveTo>
                  <a:pt x="0" y="0"/>
                </a:moveTo>
                <a:lnTo>
                  <a:pt x="2301586" y="0"/>
                </a:lnTo>
                <a:lnTo>
                  <a:pt x="2876982" y="575396"/>
                </a:lnTo>
                <a:lnTo>
                  <a:pt x="2301586" y="1150792"/>
                </a:lnTo>
                <a:lnTo>
                  <a:pt x="0" y="1150792"/>
                </a:lnTo>
                <a:lnTo>
                  <a:pt x="575396" y="5753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7410" tIns="74676" rIns="612734" bIns="74676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800" kern="1200" dirty="0"/>
              <a:t>项目实操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C59503B-1A68-429F-99A6-9A3E2EBF1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63709"/>
              </p:ext>
            </p:extLst>
          </p:nvPr>
        </p:nvGraphicFramePr>
        <p:xfrm>
          <a:off x="2740013" y="4611745"/>
          <a:ext cx="3773074" cy="1027708"/>
        </p:xfrm>
        <a:graphic>
          <a:graphicData uri="http://schemas.openxmlformats.org/drawingml/2006/table">
            <a:tbl>
              <a:tblPr/>
              <a:tblGrid>
                <a:gridCol w="2500410">
                  <a:extLst>
                    <a:ext uri="{9D8B030D-6E8A-4147-A177-3AD203B41FA5}">
                      <a16:colId xmlns:a16="http://schemas.microsoft.com/office/drawing/2014/main" val="1856142134"/>
                    </a:ext>
                  </a:extLst>
                </a:gridCol>
                <a:gridCol w="464148">
                  <a:extLst>
                    <a:ext uri="{9D8B030D-6E8A-4147-A177-3AD203B41FA5}">
                      <a16:colId xmlns:a16="http://schemas.microsoft.com/office/drawing/2014/main" val="4104360409"/>
                    </a:ext>
                  </a:extLst>
                </a:gridCol>
                <a:gridCol w="808516">
                  <a:extLst>
                    <a:ext uri="{9D8B030D-6E8A-4147-A177-3AD203B41FA5}">
                      <a16:colId xmlns:a16="http://schemas.microsoft.com/office/drawing/2014/main" val="1802349367"/>
                    </a:ext>
                  </a:extLst>
                </a:gridCol>
              </a:tblGrid>
              <a:tr h="2569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如何构建一个人工智能项目（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26348"/>
                  </a:ext>
                </a:extLst>
              </a:tr>
              <a:tr h="2569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第一个项目实战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945771"/>
                  </a:ext>
                </a:extLst>
              </a:tr>
              <a:tr h="2569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如何构建一个人工智能项目（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69988"/>
                  </a:ext>
                </a:extLst>
              </a:tr>
              <a:tr h="2569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模型优化与部署实战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6332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7330C44-BE88-4E28-9E6E-0CBEE012B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975933"/>
              </p:ext>
            </p:extLst>
          </p:nvPr>
        </p:nvGraphicFramePr>
        <p:xfrm>
          <a:off x="1022875" y="1632386"/>
          <a:ext cx="3196605" cy="1272245"/>
        </p:xfrm>
        <a:graphic>
          <a:graphicData uri="http://schemas.openxmlformats.org/drawingml/2006/table">
            <a:tbl>
              <a:tblPr/>
              <a:tblGrid>
                <a:gridCol w="1944479">
                  <a:extLst>
                    <a:ext uri="{9D8B030D-6E8A-4147-A177-3AD203B41FA5}">
                      <a16:colId xmlns:a16="http://schemas.microsoft.com/office/drawing/2014/main" val="777665396"/>
                    </a:ext>
                  </a:extLst>
                </a:gridCol>
                <a:gridCol w="456658">
                  <a:extLst>
                    <a:ext uri="{9D8B030D-6E8A-4147-A177-3AD203B41FA5}">
                      <a16:colId xmlns:a16="http://schemas.microsoft.com/office/drawing/2014/main" val="1869548412"/>
                    </a:ext>
                  </a:extLst>
                </a:gridCol>
                <a:gridCol w="795468">
                  <a:extLst>
                    <a:ext uri="{9D8B030D-6E8A-4147-A177-3AD203B41FA5}">
                      <a16:colId xmlns:a16="http://schemas.microsoft.com/office/drawing/2014/main" val="367190384"/>
                    </a:ext>
                  </a:extLst>
                </a:gridCol>
              </a:tblGrid>
              <a:tr h="2544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课程介绍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97608"/>
                  </a:ext>
                </a:extLst>
              </a:tr>
              <a:tr h="2544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基础强化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—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工具使用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98935"/>
                  </a:ext>
                </a:extLst>
              </a:tr>
              <a:tr h="2544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基础强化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—Python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基础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67230"/>
                  </a:ext>
                </a:extLst>
              </a:tr>
              <a:tr h="2544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机器学习与深度学习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42453"/>
                  </a:ext>
                </a:extLst>
              </a:tr>
              <a:tr h="2544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深度学习基础架构与工具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9612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623AEA5-5A88-4436-83D4-608165AEB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181016"/>
              </p:ext>
            </p:extLst>
          </p:nvPr>
        </p:nvGraphicFramePr>
        <p:xfrm>
          <a:off x="4917315" y="901149"/>
          <a:ext cx="3773074" cy="1999791"/>
        </p:xfrm>
        <a:graphic>
          <a:graphicData uri="http://schemas.openxmlformats.org/drawingml/2006/table">
            <a:tbl>
              <a:tblPr/>
              <a:tblGrid>
                <a:gridCol w="713454">
                  <a:extLst>
                    <a:ext uri="{9D8B030D-6E8A-4147-A177-3AD203B41FA5}">
                      <a16:colId xmlns:a16="http://schemas.microsoft.com/office/drawing/2014/main" val="2343485156"/>
                    </a:ext>
                  </a:extLst>
                </a:gridCol>
                <a:gridCol w="1893397">
                  <a:extLst>
                    <a:ext uri="{9D8B030D-6E8A-4147-A177-3AD203B41FA5}">
                      <a16:colId xmlns:a16="http://schemas.microsoft.com/office/drawing/2014/main" val="694994094"/>
                    </a:ext>
                  </a:extLst>
                </a:gridCol>
                <a:gridCol w="425328">
                  <a:extLst>
                    <a:ext uri="{9D8B030D-6E8A-4147-A177-3AD203B41FA5}">
                      <a16:colId xmlns:a16="http://schemas.microsoft.com/office/drawing/2014/main" val="1175149299"/>
                    </a:ext>
                  </a:extLst>
                </a:gridCol>
                <a:gridCol w="740895">
                  <a:extLst>
                    <a:ext uri="{9D8B030D-6E8A-4147-A177-3AD203B41FA5}">
                      <a16:colId xmlns:a16="http://schemas.microsoft.com/office/drawing/2014/main" val="4191867350"/>
                    </a:ext>
                  </a:extLst>
                </a:gridCol>
              </a:tblGrid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神经网络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神经网络原理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93544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神经网络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利用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DNN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解决数据回归问题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127832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视觉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计算机视觉入门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69170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视觉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语义分割问题实战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63548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视觉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计算机视觉技术的前沿动态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20681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自然语言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自然语言处理入门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122920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自然语言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文本语义分类实战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254454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自然语言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自然语言处理的前沿动态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233236"/>
                  </a:ext>
                </a:extLst>
              </a:tr>
              <a:tr h="22219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强化学习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对抗生成网络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强化学习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39023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7DA2179-264E-4D92-9D3E-AAE667C62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76173"/>
              </p:ext>
            </p:extLst>
          </p:nvPr>
        </p:nvGraphicFramePr>
        <p:xfrm>
          <a:off x="7623186" y="4608054"/>
          <a:ext cx="3992343" cy="1501199"/>
        </p:xfrm>
        <a:graphic>
          <a:graphicData uri="http://schemas.openxmlformats.org/drawingml/2006/table">
            <a:tbl>
              <a:tblPr/>
              <a:tblGrid>
                <a:gridCol w="720840">
                  <a:extLst>
                    <a:ext uri="{9D8B030D-6E8A-4147-A177-3AD203B41FA5}">
                      <a16:colId xmlns:a16="http://schemas.microsoft.com/office/drawing/2014/main" val="1733799397"/>
                    </a:ext>
                  </a:extLst>
                </a:gridCol>
                <a:gridCol w="2093208">
                  <a:extLst>
                    <a:ext uri="{9D8B030D-6E8A-4147-A177-3AD203B41FA5}">
                      <a16:colId xmlns:a16="http://schemas.microsoft.com/office/drawing/2014/main" val="2346062340"/>
                    </a:ext>
                  </a:extLst>
                </a:gridCol>
                <a:gridCol w="429731">
                  <a:extLst>
                    <a:ext uri="{9D8B030D-6E8A-4147-A177-3AD203B41FA5}">
                      <a16:colId xmlns:a16="http://schemas.microsoft.com/office/drawing/2014/main" val="2388512503"/>
                    </a:ext>
                  </a:extLst>
                </a:gridCol>
                <a:gridCol w="748564">
                  <a:extLst>
                    <a:ext uri="{9D8B030D-6E8A-4147-A177-3AD203B41FA5}">
                      <a16:colId xmlns:a16="http://schemas.microsoft.com/office/drawing/2014/main" val="3170956940"/>
                    </a:ext>
                  </a:extLst>
                </a:gridCol>
              </a:tblGrid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人工智能团队建设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412712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人工智能项目开发的最佳实践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162122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项目实战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79192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项目实战 进行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412945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项目实战 进行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周六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3741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大作业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项目实战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930071"/>
                  </a:ext>
                </a:extLst>
              </a:tr>
              <a:tr h="2144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最后一节课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周五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月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6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6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亚研院导师介绍</a:t>
            </a:r>
            <a:endParaRPr 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0A7E0-EC74-4A98-A3EC-998D76EAE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0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C5CA8-6772-4EB8-BA04-36BDC4DCB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25425"/>
            <a:ext cx="8437124" cy="749165"/>
          </a:xfrm>
        </p:spPr>
        <p:txBody>
          <a:bodyPr/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助教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Team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CC776D-FD27-464A-9D72-2043CE62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0" y="1020834"/>
            <a:ext cx="2195443" cy="3293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676364-A9C3-4E85-9772-A7D9565040AF}"/>
              </a:ext>
            </a:extLst>
          </p:cNvPr>
          <p:cNvSpPr/>
          <p:nvPr/>
        </p:nvSpPr>
        <p:spPr>
          <a:xfrm>
            <a:off x="726660" y="4570200"/>
            <a:ext cx="2824923" cy="1512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张璟珂，上海仪电中央研究院运维与测试组负责人，人工智能算法测试经验丰富，上海交大硕士毕业。爱好数学、历史等。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02DFD-F7B6-4811-AFB9-CD8CEB57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229" y="1418400"/>
            <a:ext cx="3332922" cy="25045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B6833C-D506-46EB-9F0C-B2D67D62E0E0}"/>
              </a:ext>
            </a:extLst>
          </p:cNvPr>
          <p:cNvSpPr/>
          <p:nvPr/>
        </p:nvSpPr>
        <p:spPr>
          <a:xfrm>
            <a:off x="4305300" y="4570200"/>
            <a:ext cx="3646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周颖颖，新加坡南洋理工大学硕士，上海仪电中央研究院，人工智能研发工程师。</a:t>
            </a:r>
            <a:endParaRPr 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CBCE77-8949-48F1-831B-732B7080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995" y="1020834"/>
            <a:ext cx="2306930" cy="32931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BFFF13A-A077-4CEC-A706-866774F8440E}"/>
              </a:ext>
            </a:extLst>
          </p:cNvPr>
          <p:cNvSpPr/>
          <p:nvPr/>
        </p:nvSpPr>
        <p:spPr>
          <a:xfrm>
            <a:off x="8678517" y="4570200"/>
            <a:ext cx="2976770" cy="1512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方逸洲，上海仪电中央研究院高级技术经理，物联网专家，</a:t>
            </a:r>
            <a:r>
              <a:rPr lang="en-US" altLang="zh-CN" dirty="0"/>
              <a:t>PMP,PBA,ACP</a:t>
            </a:r>
            <a:r>
              <a:rPr lang="zh-CN" altLang="en-US" dirty="0"/>
              <a:t>认证，有丰富的物联网</a:t>
            </a:r>
            <a:r>
              <a:rPr lang="en-US" altLang="zh-CN" dirty="0"/>
              <a:t>+AI</a:t>
            </a:r>
            <a:r>
              <a:rPr lang="zh-CN" altLang="en-US" dirty="0"/>
              <a:t>项目落地经验。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9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C67E84-CFE9-462C-8A3B-3EEB5482C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学员互相介绍及分组讨论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2304C7-5D7D-43E0-9A94-2335FD49A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82A1B8-71F3-43C0-91D9-9A10FD228003}"/>
              </a:ext>
            </a:extLst>
          </p:cNvPr>
          <p:cNvSpPr/>
          <p:nvPr/>
        </p:nvSpPr>
        <p:spPr>
          <a:xfrm>
            <a:off x="3710608" y="2146349"/>
            <a:ext cx="6096000" cy="23476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互相自我介绍，确定组长，助教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对前面专家开讲部分的想法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对课程设计思路的想法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主要想学习的内容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1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C67E84-CFE9-462C-8A3B-3EEB5482C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课程环境介绍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CFE821-210B-4074-9988-3EB1FF2C0B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82A1B8-71F3-43C0-91D9-9A10FD228003}"/>
              </a:ext>
            </a:extLst>
          </p:cNvPr>
          <p:cNvSpPr/>
          <p:nvPr/>
        </p:nvSpPr>
        <p:spPr>
          <a:xfrm>
            <a:off x="3432313" y="2471028"/>
            <a:ext cx="6440556" cy="175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修改密码</a:t>
            </a: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认真完成作业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注意上机时间（周日晚</a:t>
            </a:r>
            <a:r>
              <a:rPr lang="en-US" altLang="zh-CN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点关机）</a:t>
            </a:r>
            <a:endParaRPr lang="en-US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2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华文楷体" panose="02010600040101010101" pitchFamily="2" charset="-122"/>
            <a:ea typeface="华文楷体" panose="02010600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26433</TotalTime>
  <Words>1861</Words>
  <Application>Microsoft Office PowerPoint</Application>
  <PresentationFormat>宽屏</PresentationFormat>
  <Paragraphs>354</Paragraphs>
  <Slides>37</Slides>
  <Notes>24</Notes>
  <HiddenSlides>5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7" baseType="lpstr">
      <vt:lpstr>Arial Unicode MS</vt:lpstr>
      <vt:lpstr>Gill Sans</vt:lpstr>
      <vt:lpstr>Noto Sans Symbols</vt:lpstr>
      <vt:lpstr>STKaiti</vt:lpstr>
      <vt:lpstr>STKaiti</vt:lpstr>
      <vt:lpstr>Microsoft YaHei</vt:lpstr>
      <vt:lpstr>Microsoft YaHei</vt:lpstr>
      <vt:lpstr>微软雅黑 Light</vt:lpstr>
      <vt:lpstr>等线</vt:lpstr>
      <vt:lpstr>等线</vt:lpstr>
      <vt:lpstr>等线 Light</vt:lpstr>
      <vt:lpstr>Arial</vt:lpstr>
      <vt:lpstr>Calibri</vt:lpstr>
      <vt:lpstr>Cambria Math</vt:lpstr>
      <vt:lpstr>Courier New</vt:lpstr>
      <vt:lpstr>Segoe UI</vt:lpstr>
      <vt:lpstr>Verdana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Tian</dc:creator>
  <cp:lastModifiedBy>Li Fang.Frank</cp:lastModifiedBy>
  <cp:revision>1139</cp:revision>
  <cp:lastPrinted>2019-05-30T01:49:27Z</cp:lastPrinted>
  <dcterms:created xsi:type="dcterms:W3CDTF">2018-01-26T05:57:57Z</dcterms:created>
  <dcterms:modified xsi:type="dcterms:W3CDTF">2019-10-28T07:29:23Z</dcterms:modified>
</cp:coreProperties>
</file>